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2" r:id="rId2"/>
    <p:sldId id="257" r:id="rId3"/>
    <p:sldId id="264" r:id="rId4"/>
    <p:sldId id="270" r:id="rId5"/>
    <p:sldId id="268" r:id="rId6"/>
    <p:sldId id="269" r:id="rId7"/>
    <p:sldId id="266" r:id="rId8"/>
    <p:sldId id="267" r:id="rId9"/>
    <p:sldId id="263" r:id="rId10"/>
    <p:sldId id="271" r:id="rId11"/>
    <p:sldId id="274" r:id="rId12"/>
    <p:sldId id="272" r:id="rId13"/>
    <p:sldId id="273" r:id="rId14"/>
    <p:sldId id="258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6A400"/>
    <a:srgbClr val="B05800"/>
    <a:srgbClr val="484600"/>
    <a:srgbClr val="A87C00"/>
    <a:srgbClr val="8260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122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28E74EC-7126-4DB6-AC78-240A8696D6BC}" type="datetimeFigureOut">
              <a:rPr lang="en-US" smtClean="0"/>
              <a:pPr/>
              <a:t>1/9/2020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4CA7269-DB6C-47DA-BB6A-5EAFF913DF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092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A7269-DB6C-47DA-BB6A-5EAFF913DFE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631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A7269-DB6C-47DA-BB6A-5EAFF913DFE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611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A7269-DB6C-47DA-BB6A-5EAFF913DFE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593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F38B3-9C74-4E86-BF3B-C6F87EDD6BDA}" type="datetimeFigureOut">
              <a:rPr lang="en-US" smtClean="0"/>
              <a:pPr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D7F5-C382-4953-A6CD-1CD56CE9A5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F38B3-9C74-4E86-BF3B-C6F87EDD6BDA}" type="datetimeFigureOut">
              <a:rPr lang="en-US" smtClean="0"/>
              <a:pPr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D7F5-C382-4953-A6CD-1CD56CE9A5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F38B3-9C74-4E86-BF3B-C6F87EDD6BDA}" type="datetimeFigureOut">
              <a:rPr lang="en-US" smtClean="0"/>
              <a:pPr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D7F5-C382-4953-A6CD-1CD56CE9A5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F38B3-9C74-4E86-BF3B-C6F87EDD6BDA}" type="datetimeFigureOut">
              <a:rPr lang="en-US" smtClean="0"/>
              <a:pPr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D7F5-C382-4953-A6CD-1CD56CE9A5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F38B3-9C74-4E86-BF3B-C6F87EDD6BDA}" type="datetimeFigureOut">
              <a:rPr lang="en-US" smtClean="0"/>
              <a:pPr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D7F5-C382-4953-A6CD-1CD56CE9A5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F38B3-9C74-4E86-BF3B-C6F87EDD6BDA}" type="datetimeFigureOut">
              <a:rPr lang="en-US" smtClean="0"/>
              <a:pPr/>
              <a:t>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D7F5-C382-4953-A6CD-1CD56CE9A5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F38B3-9C74-4E86-BF3B-C6F87EDD6BDA}" type="datetimeFigureOut">
              <a:rPr lang="en-US" smtClean="0"/>
              <a:pPr/>
              <a:t>1/9/2020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D7F5-C382-4953-A6CD-1CD56CE9A5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F38B3-9C74-4E86-BF3B-C6F87EDD6BDA}" type="datetimeFigureOut">
              <a:rPr lang="en-US" smtClean="0"/>
              <a:pPr/>
              <a:t>1/9/2020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D7F5-C382-4953-A6CD-1CD56CE9A5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F38B3-9C74-4E86-BF3B-C6F87EDD6BDA}" type="datetimeFigureOut">
              <a:rPr lang="en-US" smtClean="0"/>
              <a:pPr/>
              <a:t>1/9/2020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D7F5-C382-4953-A6CD-1CD56CE9A5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F38B3-9C74-4E86-BF3B-C6F87EDD6BDA}" type="datetimeFigureOut">
              <a:rPr lang="en-US" smtClean="0"/>
              <a:pPr/>
              <a:t>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D7F5-C382-4953-A6CD-1CD56CE9A5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F38B3-9C74-4E86-BF3B-C6F87EDD6BDA}" type="datetimeFigureOut">
              <a:rPr lang="en-US" smtClean="0"/>
              <a:pPr/>
              <a:t>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D7F5-C382-4953-A6CD-1CD56CE9A5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38B3-9C74-4E86-BF3B-C6F87EDD6BDA}" type="datetimeFigureOut">
              <a:rPr lang="en-US" smtClean="0"/>
              <a:pPr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DD7F5-C382-4953-A6CD-1CD56CE9A5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7" Type="http://schemas.openxmlformats.org/officeDocument/2006/relationships/image" Target="../media/image35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gif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3" Type="http://schemas.openxmlformats.org/officeDocument/2006/relationships/image" Target="../media/image36.jpeg"/><Relationship Id="rId7" Type="http://schemas.openxmlformats.org/officeDocument/2006/relationships/image" Target="../media/image3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schichteinchronologie.ch/judentum-aktenlage/antisem/d/EncJud_anti-semitism-band3-kolonne105-Luthers-Luegen-titelblatt.jpg" TargetMode="External"/><Relationship Id="rId7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data.whicdn.com/images/17035229/antique-scroll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00101" y="739816"/>
            <a:ext cx="4648200" cy="584775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99"/>
                </a:solidFill>
                <a:cs typeface="Arabic Typesetting" pitchFamily="66" charset="-78"/>
              </a:rPr>
              <a:t>Reformation Ideas Spread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1524000"/>
            <a:ext cx="5715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The Catholic church tried to fight the reformation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Still, it spread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Hundreds of new </a:t>
            </a:r>
            <a:r>
              <a:rPr lang="en-US" sz="2400" b="1" u="sng" dirty="0"/>
              <a:t>sects </a:t>
            </a:r>
            <a:r>
              <a:rPr lang="en-US" sz="2400" dirty="0"/>
              <a:t>emerged</a:t>
            </a:r>
          </a:p>
          <a:p>
            <a:pPr>
              <a:buFont typeface="Arial" pitchFamily="34" charset="0"/>
              <a:buChar char="•"/>
            </a:pPr>
            <a:r>
              <a:rPr lang="en-US" sz="3200" b="1" u="sng" dirty="0"/>
              <a:t>Sect </a:t>
            </a:r>
            <a:r>
              <a:rPr lang="en-US" sz="2400" dirty="0"/>
              <a:t>– a religious group that has broken away from an established church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8200" y="4114800"/>
            <a:ext cx="4191000" cy="2308324"/>
          </a:xfrm>
          <a:prstGeom prst="rect">
            <a:avLst/>
          </a:prstGeom>
          <a:solidFill>
            <a:srgbClr val="484600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u="sng" dirty="0">
                <a:solidFill>
                  <a:srgbClr val="FFFF99"/>
                </a:solidFill>
              </a:rPr>
              <a:t>Anabaptists </a:t>
            </a:r>
            <a:r>
              <a:rPr lang="en-US" sz="2400" dirty="0">
                <a:solidFill>
                  <a:srgbClr val="FFFF99"/>
                </a:solidFill>
              </a:rPr>
              <a:t>called for separation of church &amp; state &amp; religious toleration</a:t>
            </a:r>
          </a:p>
          <a:p>
            <a:endParaRPr lang="en-US" sz="2400" dirty="0">
              <a:solidFill>
                <a:srgbClr val="FFFF99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FFFF99"/>
                </a:solidFill>
              </a:rPr>
              <a:t>Baptists, Mennonites, &amp; Amish all come from Anabaptists</a:t>
            </a:r>
          </a:p>
        </p:txBody>
      </p:sp>
      <p:pic>
        <p:nvPicPr>
          <p:cNvPr id="14338" name="Picture 2" descr="http://www.christian-history.org/image-files/anabaptist-icon-menno-simons-graber-desig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57200"/>
            <a:ext cx="2521324" cy="3429001"/>
          </a:xfrm>
          <a:prstGeom prst="rect">
            <a:avLst/>
          </a:prstGeom>
          <a:noFill/>
        </p:spPr>
      </p:pic>
      <p:pic>
        <p:nvPicPr>
          <p:cNvPr id="14342" name="Picture 6" descr="http://www.yoderkansas.com/images/amish-peop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114800"/>
            <a:ext cx="3448050" cy="224506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3.amazonaws.com/pixblix_production/art_images/1150/medieval-background-t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7488" y="153601"/>
            <a:ext cx="3048000" cy="443198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By 1600s most Europeans remained Catholic – however……</a:t>
            </a:r>
          </a:p>
          <a:p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Because of continuing religious differences persecution was widespread: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Catholics against Protestants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Persecuted Jews and supposed “witches”</a:t>
            </a:r>
          </a:p>
        </p:txBody>
      </p:sp>
      <p:pic>
        <p:nvPicPr>
          <p:cNvPr id="30728" name="Picture 8" descr="http://hill-kleerup.org/blog/wp/wp-content/uploads/2011/02/stbartholomew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190" y="120445"/>
            <a:ext cx="4602206" cy="2954503"/>
          </a:xfrm>
          <a:prstGeom prst="rect">
            <a:avLst/>
          </a:prstGeom>
          <a:noFill/>
        </p:spPr>
      </p:pic>
      <p:pic>
        <p:nvPicPr>
          <p:cNvPr id="12" name="Picture 6" descr="http://t1.gstatic.com/images?q=tbn:ANd9GcQ5VWvg_-2sLIbNC03T55-MhAKOg-FWDHOysA0A8PHYkaViunQuABQKi9lP5A">
            <a:extLst>
              <a:ext uri="{FF2B5EF4-FFF2-40B4-BE49-F238E27FC236}">
                <a16:creationId xmlns:a16="http://schemas.microsoft.com/office/drawing/2014/main" id="{74252732-E123-483D-A171-AA2EDC03C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6215" y="3719242"/>
            <a:ext cx="1697336" cy="1697338"/>
          </a:xfrm>
          <a:prstGeom prst="rect">
            <a:avLst/>
          </a:prstGeom>
          <a:noFill/>
        </p:spPr>
      </p:pic>
      <p:pic>
        <p:nvPicPr>
          <p:cNvPr id="17" name="Picture 4" descr="Image result for burning cross with no background">
            <a:extLst>
              <a:ext uri="{FF2B5EF4-FFF2-40B4-BE49-F238E27FC236}">
                <a16:creationId xmlns:a16="http://schemas.microsoft.com/office/drawing/2014/main" id="{D61B412A-A42A-49C6-9980-30266745B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4053679"/>
            <a:ext cx="9144000" cy="279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www.fordham.edu/halsall/mod/map16rel.gif">
            <a:extLst>
              <a:ext uri="{FF2B5EF4-FFF2-40B4-BE49-F238E27FC236}">
                <a16:creationId xmlns:a16="http://schemas.microsoft.com/office/drawing/2014/main" id="{DB14BE65-AB5E-4D53-9874-1EFBD745E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43407" y="3244382"/>
            <a:ext cx="2288738" cy="1618594"/>
          </a:xfrm>
          <a:prstGeom prst="rect">
            <a:avLst/>
          </a:prstGeom>
          <a:noFill/>
        </p:spPr>
      </p:pic>
      <p:pic>
        <p:nvPicPr>
          <p:cNvPr id="20" name="Picture 4" descr="http://billtammeus.typepad.com/.a/6a00d834515f9b69e201676769cdbd970b-320wi">
            <a:extLst>
              <a:ext uri="{FF2B5EF4-FFF2-40B4-BE49-F238E27FC236}">
                <a16:creationId xmlns:a16="http://schemas.microsoft.com/office/drawing/2014/main" id="{03F27DBD-03FD-4F94-A1B6-89CEAE0F0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78728" y="1876178"/>
            <a:ext cx="2360675" cy="270474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3.amazonaws.com/pixblix_production/art_images/1150/medieval-background-t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8" y="15240"/>
            <a:ext cx="9826142" cy="7369607"/>
          </a:xfrm>
          <a:prstGeom prst="rect">
            <a:avLst/>
          </a:prstGeom>
          <a:noFill/>
        </p:spPr>
      </p:pic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74B9291C-AB07-48CB-8588-E6839ADC1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72099"/>
            <a:ext cx="5836201" cy="667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religious wars of the 15th and 16th centuries">
            <a:extLst>
              <a:ext uri="{FF2B5EF4-FFF2-40B4-BE49-F238E27FC236}">
                <a16:creationId xmlns:a16="http://schemas.microsoft.com/office/drawing/2014/main" id="{5B312627-FF4D-4997-9F60-82489C4CB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27" y="4334031"/>
            <a:ext cx="3343756" cy="263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religious wars of the 15th and 16th centuries">
            <a:extLst>
              <a:ext uri="{FF2B5EF4-FFF2-40B4-BE49-F238E27FC236}">
                <a16:creationId xmlns:a16="http://schemas.microsoft.com/office/drawing/2014/main" id="{EE71C1A1-742D-462F-9C6B-4CBA6846C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90" y="232517"/>
            <a:ext cx="2634702" cy="371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www.enerspace.com/germany-map-thirty-years-war.jpg">
            <a:extLst>
              <a:ext uri="{FF2B5EF4-FFF2-40B4-BE49-F238E27FC236}">
                <a16:creationId xmlns:a16="http://schemas.microsoft.com/office/drawing/2014/main" id="{14B3647A-59A2-47CA-8CA4-443472BAD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6200" y="228599"/>
            <a:ext cx="5836202" cy="6670661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228FF9-0BAE-443F-BF19-109A505909DC}"/>
              </a:ext>
            </a:extLst>
          </p:cNvPr>
          <p:cNvSpPr txBox="1"/>
          <p:nvPr/>
        </p:nvSpPr>
        <p:spPr>
          <a:xfrm>
            <a:off x="3896908" y="6314485"/>
            <a:ext cx="5836202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Lucida Calligraphy" panose="03010101010101010101" pitchFamily="66" charset="0"/>
              </a:rPr>
              <a:t>Population Loss due to </a:t>
            </a:r>
            <a:r>
              <a:rPr lang="en-US" sz="1600" b="1" dirty="0">
                <a:latin typeface="Lucida Calligraphy" panose="03010101010101010101" pitchFamily="66" charset="0"/>
              </a:rPr>
              <a:t>Religious Wars </a:t>
            </a:r>
          </a:p>
          <a:p>
            <a:pPr algn="ctr"/>
            <a:r>
              <a:rPr lang="en-US" sz="1400" dirty="0">
                <a:latin typeface="Lucida Calligraphy" panose="03010101010101010101" pitchFamily="66" charset="0"/>
              </a:rPr>
              <a:t>(including 30 Years War</a:t>
            </a:r>
            <a:r>
              <a:rPr lang="en-US" sz="1400" dirty="0"/>
              <a:t>).</a:t>
            </a:r>
          </a:p>
        </p:txBody>
      </p:sp>
      <p:pic>
        <p:nvPicPr>
          <p:cNvPr id="22" name="Picture 4" descr="Image result for burning cross with no background">
            <a:extLst>
              <a:ext uri="{FF2B5EF4-FFF2-40B4-BE49-F238E27FC236}">
                <a16:creationId xmlns:a16="http://schemas.microsoft.com/office/drawing/2014/main" id="{2A4CDFC8-3AB4-4E2D-BABC-0B3A8384F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99" y="2118260"/>
            <a:ext cx="2635715" cy="202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://billtammeus.typepad.com/.a/6a00d834515f9b69e201676769cdbd970b-320wi">
            <a:extLst>
              <a:ext uri="{FF2B5EF4-FFF2-40B4-BE49-F238E27FC236}">
                <a16:creationId xmlns:a16="http://schemas.microsoft.com/office/drawing/2014/main" id="{09B156ED-67B5-4224-999B-82224253F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47889" y="2788552"/>
            <a:ext cx="2188683" cy="25076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5391799"/>
      </p:ext>
    </p:extLst>
  </p:cSld>
  <p:clrMapOvr>
    <a:masterClrMapping/>
  </p:clrMapOvr>
  <p:transition>
    <p:strips dir="l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data.whicdn.com/images/17035229/antique-scroll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39645" y="57472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Book Antiqua" panose="02040602050305030304" pitchFamily="18" charset="0"/>
              </a:rPr>
              <a:t>Witch Hunts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81600" y="838200"/>
            <a:ext cx="3657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Between 1450 -1750 tens of thousands of men &amp; women died, victims of witch hunts!!!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Most died in German states, Switzerland &amp; France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When religious wars ended – so did witch hunts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581400"/>
            <a:ext cx="4572000" cy="523220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FF99"/>
                </a:solidFill>
              </a:rPr>
              <a:t>Why were there witch hunts?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4267200"/>
            <a:ext cx="8458200" cy="2308324"/>
          </a:xfrm>
          <a:prstGeom prst="rect">
            <a:avLst/>
          </a:prstGeom>
          <a:solidFill>
            <a:schemeClr val="tx1"/>
          </a:solidFill>
          <a:ln w="38100">
            <a:solidFill>
              <a:srgbClr val="FFFF99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FFFF99"/>
                </a:solidFill>
              </a:rPr>
              <a:t>Peoples twin beliefs in Christianity &amp; magic (ideas from Pagan days, very superstitious)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FFFF99"/>
                </a:solidFill>
              </a:rPr>
              <a:t>Believed people among them performed magical deeds w/help of devil – turned neighbor against neighbor – spiraled out of control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FFFF99"/>
                </a:solidFill>
              </a:rPr>
              <a:t>Most people accused were midwives, herbalists, healers, social outcasts &amp; beggars – most were women</a:t>
            </a:r>
          </a:p>
        </p:txBody>
      </p:sp>
      <p:pic>
        <p:nvPicPr>
          <p:cNvPr id="31746" name="Picture 2" descr="http://hysteriasinhistoryperiod6.wikispaces.com/file/view/evt091013194400106.jpg/271604208/evt0910131944001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178" y="533400"/>
            <a:ext cx="2131467" cy="2819400"/>
          </a:xfrm>
          <a:prstGeom prst="rect">
            <a:avLst/>
          </a:prstGeom>
          <a:noFill/>
        </p:spPr>
      </p:pic>
      <p:pic>
        <p:nvPicPr>
          <p:cNvPr id="31748" name="Picture 4" descr="http://t3.gstatic.com/images?q=tbn:ANd9GcQbFOBu453fMFovuf1fXJRKYFWUQyjUtJa7EY0AOw6A3lUt77TOglUg4Wd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1371600"/>
            <a:ext cx="1386840" cy="1981200"/>
          </a:xfrm>
          <a:prstGeom prst="rect">
            <a:avLst/>
          </a:prstGeom>
          <a:noFill/>
        </p:spPr>
      </p:pic>
      <p:pic>
        <p:nvPicPr>
          <p:cNvPr id="31750" name="Picture 6" descr="http://i3.squidoocdn.com/resize/squidoo_images/-1/lens5031462_1244017945200px-Bury_Witch_Trial_report_16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1371599"/>
            <a:ext cx="1099547" cy="1995679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3.amazonaws.com/pixblix_production/art_images/1150/medieval-background-t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1371600"/>
            <a:ext cx="4038600" cy="532453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</a:rPr>
              <a:t>Early Renaissance was time of prosperity for many Jews – but things </a:t>
            </a:r>
            <a:r>
              <a:rPr lang="en-US" sz="2400">
                <a:solidFill>
                  <a:schemeClr val="bg2"/>
                </a:solidFill>
              </a:rPr>
              <a:t>quickly changed……</a:t>
            </a:r>
            <a:endParaRPr lang="en-US" sz="2400" dirty="0">
              <a:solidFill>
                <a:schemeClr val="bg2"/>
              </a:solidFill>
            </a:endParaRPr>
          </a:p>
          <a:p>
            <a:endParaRPr lang="en-US" sz="2400" dirty="0">
              <a:solidFill>
                <a:schemeClr val="bg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</a:rPr>
              <a:t>Spain expelled Jews in 1492, but Italy allowed them to remain</a:t>
            </a:r>
          </a:p>
          <a:p>
            <a:endParaRPr lang="en-US" sz="2400" dirty="0">
              <a:solidFill>
                <a:schemeClr val="bg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</a:rPr>
              <a:t>1516, Venice ordered Jews to live in </a:t>
            </a:r>
            <a:r>
              <a:rPr lang="en-US" sz="2400" u="sng" dirty="0">
                <a:solidFill>
                  <a:schemeClr val="bg2"/>
                </a:solidFill>
              </a:rPr>
              <a:t>separate quarter of city </a:t>
            </a:r>
            <a:r>
              <a:rPr lang="en-US" sz="2400" dirty="0">
                <a:solidFill>
                  <a:schemeClr val="bg2"/>
                </a:solidFill>
              </a:rPr>
              <a:t>– called the </a:t>
            </a:r>
            <a:r>
              <a:rPr lang="en-US" sz="2800" b="1" i="1" u="sng" dirty="0">
                <a:solidFill>
                  <a:schemeClr val="bg2"/>
                </a:solidFill>
              </a:rPr>
              <a:t>GHETTO</a:t>
            </a:r>
          </a:p>
          <a:p>
            <a:endParaRPr lang="en-US" sz="2400" dirty="0">
              <a:solidFill>
                <a:schemeClr val="bg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</a:rPr>
              <a:t>Other Italian cities followed suit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304800"/>
            <a:ext cx="4572000" cy="83099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/>
              <a:t>Persecuting Jews</a:t>
            </a:r>
          </a:p>
        </p:txBody>
      </p:sp>
      <p:pic>
        <p:nvPicPr>
          <p:cNvPr id="32772" name="Picture 4" descr="http://fcit.usf.edu/holocaust/photos/venez3/venez3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3022" y="304800"/>
            <a:ext cx="3957110" cy="2743200"/>
          </a:xfrm>
          <a:prstGeom prst="rect">
            <a:avLst/>
          </a:prstGeom>
          <a:noFill/>
        </p:spPr>
      </p:pic>
      <p:pic>
        <p:nvPicPr>
          <p:cNvPr id="32774" name="Picture 6" descr="http://farm4.staticflickr.com/3360/3582132491_8bcb8f0416_z.jpg?zz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962400"/>
            <a:ext cx="3505200" cy="26289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419600" y="4191000"/>
            <a:ext cx="243840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 word </a:t>
            </a:r>
            <a:r>
              <a:rPr lang="en-US" b="1" dirty="0"/>
              <a:t>ghetto</a:t>
            </a:r>
            <a:r>
              <a:rPr lang="en-US" dirty="0"/>
              <a:t> comes from the Venetian island of Ghèto</a:t>
            </a:r>
          </a:p>
        </p:txBody>
      </p:sp>
      <p:pic>
        <p:nvPicPr>
          <p:cNvPr id="12" name="Picture 2" descr="http://www.winnipegjewishreview.com/userFiles/images/img1_17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1" y="2133601"/>
            <a:ext cx="2133600" cy="169990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data.whicdn.com/images/17035229/antique-scroll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62400" y="838200"/>
            <a:ext cx="4953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Reformation brought more restrictions on Jews</a:t>
            </a:r>
          </a:p>
          <a:p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Luther wanted them to convert – when they didn’t he had them expelled and their synagogues burned 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Catholic Church also expelled &amp; persecuted Jews</a:t>
            </a:r>
          </a:p>
          <a:p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1500s many Jews migrated to the Ottoman Empire &amp; the Netherlands to escape persecution</a:t>
            </a:r>
          </a:p>
        </p:txBody>
      </p:sp>
      <p:pic>
        <p:nvPicPr>
          <p:cNvPr id="3074" name="Picture 2" descr="Encyclopaedia Judaica (1971): Anti-Semitism, vol.&#10;                3, col. 105: Luther's lies, title page of his most&#10;                virulent pamphlet &quot;Concerning the Jews and theri&#10;                Lies&quot;, Wittenburg [[Wittenberg?]], 154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685800"/>
            <a:ext cx="1884091" cy="269271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762000"/>
            <a:ext cx="1447800" cy="14773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Luther’s Pamphlet – spread anti-Semitic lies &amp; propaganda</a:t>
            </a:r>
          </a:p>
        </p:txBody>
      </p:sp>
      <p:pic>
        <p:nvPicPr>
          <p:cNvPr id="3076" name="Picture 4" descr="http://endlessfalling.files.wordpress.com/2012/10/fi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3429000"/>
            <a:ext cx="1512829" cy="2257425"/>
          </a:xfrm>
          <a:prstGeom prst="rect">
            <a:avLst/>
          </a:prstGeom>
          <a:noFill/>
        </p:spPr>
      </p:pic>
      <p:pic>
        <p:nvPicPr>
          <p:cNvPr id="3078" name="Picture 6" descr="http://www.eerdmans.com/Content/Site146/ProductImages/978080286676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2362200"/>
            <a:ext cx="1276350" cy="1914525"/>
          </a:xfrm>
          <a:prstGeom prst="rect">
            <a:avLst/>
          </a:prstGeom>
          <a:noFill/>
        </p:spPr>
      </p:pic>
      <p:pic>
        <p:nvPicPr>
          <p:cNvPr id="3080" name="Picture 8" descr="http://4.bp.blogspot.com/_AW-4CcTCCUE/S7ZvOavmvII/AAAAAAAAAFM/lKzy0G_FD8w/s1600/BritLibCottonNeroD1Fol183vPersecutedJew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9106" y="4648200"/>
            <a:ext cx="2208344" cy="1600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background4christian.com/wp-content/uploads/2009/08/light-candle-in-darkness-300x2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85800" y="304800"/>
            <a:ext cx="46482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schemeClr val="bg1"/>
                </a:solidFill>
              </a:rPr>
              <a:t>King Henry VIII of England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Originally a devout Catholic, did not like Luther’s teachings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UNTIL…..wanted to divorce 1</a:t>
            </a:r>
            <a:r>
              <a:rPr lang="en-US" sz="2400" baseline="30000" dirty="0">
                <a:solidFill>
                  <a:schemeClr val="bg1"/>
                </a:solidFill>
              </a:rPr>
              <a:t>st</a:t>
            </a:r>
            <a:r>
              <a:rPr lang="en-US" sz="2400" dirty="0">
                <a:solidFill>
                  <a:schemeClr val="bg1"/>
                </a:solidFill>
              </a:rPr>
              <a:t> wife, Catherine of Aragon – in 18 years only 1 child, Mary Tudor survived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Wanted a son, so…wanted marriage annulled by Pope so he could marry Ann Boleyn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Pope wouldn’t do it</a:t>
            </a:r>
          </a:p>
          <a:p>
            <a:pPr>
              <a:buFont typeface="Arial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3314" name="Picture 2" descr="http://images2.fanpop.com/images/quiz/68225_1222641647564_500_2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57200"/>
            <a:ext cx="3505200" cy="1752600"/>
          </a:xfrm>
          <a:prstGeom prst="rect">
            <a:avLst/>
          </a:prstGeom>
          <a:noFill/>
        </p:spPr>
      </p:pic>
      <p:pic>
        <p:nvPicPr>
          <p:cNvPr id="13316" name="Picture 4" descr="http://i.dailymail.co.uk/i/pix/2012/03/01/article-2108400-11FA6893000005DC-567_470x5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3581400"/>
            <a:ext cx="2195163" cy="24193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3.amazonaws.com/pixblix_production/art_images/1150/medieval-background-t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8600" y="457200"/>
            <a:ext cx="5257800" cy="600164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FFFF99"/>
                </a:solidFill>
              </a:rPr>
              <a:t>Henry took over the English Church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solidFill>
                <a:srgbClr val="FFFF99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FFFF99"/>
                </a:solidFill>
              </a:rPr>
              <a:t>Took control away  from the Pope</a:t>
            </a:r>
          </a:p>
          <a:p>
            <a:endParaRPr lang="en-US" sz="2400" dirty="0">
              <a:solidFill>
                <a:srgbClr val="FFFF99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FFFF99"/>
                </a:solidFill>
              </a:rPr>
              <a:t>Created </a:t>
            </a:r>
            <a:r>
              <a:rPr lang="en-US" sz="2400" b="1" dirty="0">
                <a:solidFill>
                  <a:srgbClr val="FFFF99"/>
                </a:solidFill>
              </a:rPr>
              <a:t>Church of England</a:t>
            </a:r>
            <a:r>
              <a:rPr lang="en-US" sz="2400" dirty="0">
                <a:solidFill>
                  <a:srgbClr val="FFFF99"/>
                </a:solidFill>
              </a:rPr>
              <a:t>, “</a:t>
            </a:r>
            <a:r>
              <a:rPr lang="en-US" sz="2400" b="1" dirty="0">
                <a:solidFill>
                  <a:srgbClr val="FFFF99"/>
                </a:solidFill>
              </a:rPr>
              <a:t>Anglican</a:t>
            </a:r>
            <a:r>
              <a:rPr lang="en-US" sz="2400" dirty="0">
                <a:solidFill>
                  <a:srgbClr val="FFFF99"/>
                </a:solidFill>
              </a:rPr>
              <a:t>” </a:t>
            </a:r>
            <a:r>
              <a:rPr lang="en-US" sz="2400" b="1" dirty="0">
                <a:solidFill>
                  <a:srgbClr val="FFFF99"/>
                </a:solidFill>
              </a:rPr>
              <a:t>church</a:t>
            </a:r>
            <a:r>
              <a:rPr lang="en-US" sz="2400" dirty="0">
                <a:solidFill>
                  <a:srgbClr val="FFFF99"/>
                </a:solidFill>
              </a:rPr>
              <a:t> (it followed most Catholic forms of worship, Henry rejected most Protestant ideas)</a:t>
            </a:r>
          </a:p>
          <a:p>
            <a:endParaRPr lang="en-US" sz="2400" dirty="0">
              <a:solidFill>
                <a:srgbClr val="FFFF99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FFFF99"/>
                </a:solidFill>
              </a:rPr>
              <a:t>Divorced 1</a:t>
            </a:r>
            <a:r>
              <a:rPr lang="en-US" sz="2400" baseline="30000" dirty="0">
                <a:solidFill>
                  <a:srgbClr val="FFFF99"/>
                </a:solidFill>
              </a:rPr>
              <a:t>st</a:t>
            </a:r>
            <a:r>
              <a:rPr lang="en-US" sz="2400" dirty="0">
                <a:solidFill>
                  <a:srgbClr val="FFFF99"/>
                </a:solidFill>
              </a:rPr>
              <a:t> wife; married Anne Boleyn</a:t>
            </a:r>
          </a:p>
          <a:p>
            <a:endParaRPr lang="en-US" sz="2400" dirty="0">
              <a:solidFill>
                <a:srgbClr val="FFFF99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FFFF99"/>
                </a:solidFill>
              </a:rPr>
              <a:t>Anne had a daughter, Elizabeth I, no sons</a:t>
            </a:r>
          </a:p>
          <a:p>
            <a:endParaRPr lang="en-US" sz="2400" dirty="0">
              <a:solidFill>
                <a:srgbClr val="FFFF99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FFFF99"/>
                </a:solidFill>
              </a:rPr>
              <a:t>Found Anne guilty of “conspiracy” – chopped off her head</a:t>
            </a:r>
          </a:p>
        </p:txBody>
      </p:sp>
      <p:pic>
        <p:nvPicPr>
          <p:cNvPr id="11266" name="Picture 2" descr="http://2.bp.blogspot.com/-E_Qtlec9gI8/Tbbx5HayARI/AAAAAAAAAY4/x1AVOLIzO4o/s1600/letter2_1295852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514600"/>
            <a:ext cx="3200400" cy="2003729"/>
          </a:xfrm>
          <a:prstGeom prst="rect">
            <a:avLst/>
          </a:prstGeom>
          <a:noFill/>
        </p:spPr>
      </p:pic>
      <p:pic>
        <p:nvPicPr>
          <p:cNvPr id="11268" name="Picture 4" descr="http://speedy.theanneboleynfiles.com/wp-content/uploads/2012/05/Catherine-of-Aragon-and-Henry-300x1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799" y="228600"/>
            <a:ext cx="3117273" cy="2057400"/>
          </a:xfrm>
          <a:prstGeom prst="rect">
            <a:avLst/>
          </a:prstGeom>
          <a:noFill/>
        </p:spPr>
      </p:pic>
      <p:pic>
        <p:nvPicPr>
          <p:cNvPr id="11270" name="Picture 6" descr="http://www.freewebs.com/empireofdestiny/Chopping%20Block%20&amp;%20Executioners%20Ax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4800600"/>
            <a:ext cx="2204051" cy="1655488"/>
          </a:xfrm>
          <a:prstGeom prst="rect">
            <a:avLst/>
          </a:prstGeom>
          <a:noFill/>
        </p:spPr>
      </p:pic>
      <p:pic>
        <p:nvPicPr>
          <p:cNvPr id="13314" name="Picture 2" descr="http://ecx.images-amazon.com/images/I/61P4rBo9HlL._SL500_AA300_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0" y="5105400"/>
            <a:ext cx="1257300" cy="12573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data.whicdn.com/images/17035229/antique-scroll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600" y="381000"/>
            <a:ext cx="2895600" cy="627864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FFFF99"/>
                </a:solidFill>
              </a:rPr>
              <a:t>1534, Parliament passed  </a:t>
            </a:r>
            <a:r>
              <a:rPr lang="en-US" sz="2400" b="1" u="sng" dirty="0">
                <a:solidFill>
                  <a:srgbClr val="FFFF99"/>
                </a:solidFill>
              </a:rPr>
              <a:t>Act of Supremacy</a:t>
            </a:r>
          </a:p>
          <a:p>
            <a:endParaRPr lang="en-US" sz="2400" b="1" u="sng" dirty="0">
              <a:solidFill>
                <a:srgbClr val="FFFF99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FFFF99"/>
                </a:solidFill>
              </a:rPr>
              <a:t>Made Henry supreme head of church &amp; state</a:t>
            </a:r>
          </a:p>
          <a:p>
            <a:endParaRPr lang="en-US" sz="2400" dirty="0">
              <a:solidFill>
                <a:srgbClr val="FFFF99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FFFF99"/>
                </a:solidFill>
              </a:rPr>
              <a:t>Many Catholics refused to accept, were executed – including humanist Thomas More</a:t>
            </a:r>
          </a:p>
          <a:p>
            <a:endParaRPr lang="en-US" sz="2400" dirty="0">
              <a:solidFill>
                <a:srgbClr val="FFFF99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FFFF99"/>
                </a:solidFill>
              </a:rPr>
              <a:t>Seized Catholic lands &amp; wealth</a:t>
            </a: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srgbClr val="FFFF99"/>
              </a:solidFill>
            </a:endParaRPr>
          </a:p>
        </p:txBody>
      </p:sp>
      <p:pic>
        <p:nvPicPr>
          <p:cNvPr id="10242" name="Picture 2" descr="http://cmapspublic2.ihmc.us/servlet/SBReadResourceServlet?rid=1160861839109_594610993_10868&amp;partName=html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81000"/>
            <a:ext cx="4038600" cy="2123747"/>
          </a:xfrm>
          <a:prstGeom prst="rect">
            <a:avLst/>
          </a:prstGeom>
          <a:noFill/>
        </p:spPr>
      </p:pic>
      <p:pic>
        <p:nvPicPr>
          <p:cNvPr id="10244" name="Picture 4" descr="http://www.luminarium.org/renlit/morecaron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2057400"/>
            <a:ext cx="3200400" cy="2372281"/>
          </a:xfrm>
          <a:prstGeom prst="rect">
            <a:avLst/>
          </a:prstGeom>
          <a:noFill/>
        </p:spPr>
      </p:pic>
      <p:pic>
        <p:nvPicPr>
          <p:cNvPr id="10248" name="Picture 8" descr="http://i.ytimg.com/vi/vl6khQdlAso/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4343400"/>
            <a:ext cx="2819400" cy="2114551"/>
          </a:xfrm>
          <a:prstGeom prst="rect">
            <a:avLst/>
          </a:prstGeom>
          <a:noFill/>
        </p:spPr>
      </p:pic>
      <p:pic>
        <p:nvPicPr>
          <p:cNvPr id="10250" name="Picture 10" descr="http://www.monasteryicons.com/graphics/products/regular/4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6200" y="4495800"/>
            <a:ext cx="1647825" cy="205798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781800" y="2895600"/>
            <a:ext cx="1905000" cy="1200329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execution of Sir Thomas More – he was later made a saint</a:t>
            </a:r>
          </a:p>
        </p:txBody>
      </p:sp>
    </p:spTree>
  </p:cSld>
  <p:clrMapOvr>
    <a:masterClrMapping/>
  </p:clrMapOvr>
  <p:transition>
    <p:pull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http://www.weatherheadhistory.ik.org/pub/CustomerSites/Schools/V1transfer/ept-020308154147.nsf/0/6f8a39a399689fe880256ba200546792/$FILE/Henry%20VIII's%20Wiv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6297847" cy="466129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28600" y="228600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Henry married 4 more times but ended up with only one son, Edward; Henry  dies Edward rules for 6 years, died in his teens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Mary Tudor (Henry’s first daughter) became queen – she was Catholic – burned Protestants at the stake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10400" y="2438400"/>
            <a:ext cx="17526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Mary dies 5 years later – Elizabeth, (Anne’s daughter) became Queen</a:t>
            </a: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zoom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http://www.larmouth.demon.co.uk/sarah-jayne/wives/wiv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685800"/>
            <a:ext cx="5245100" cy="5257800"/>
          </a:xfrm>
          <a:prstGeom prst="rect">
            <a:avLst/>
          </a:prstGeom>
          <a:noFill/>
        </p:spPr>
      </p:pic>
      <p:pic>
        <p:nvPicPr>
          <p:cNvPr id="2052" name="Picture 4" descr="http://tudors.crispen.org/6wives/hank8inbluejewledfram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514600"/>
            <a:ext cx="2897188" cy="3486150"/>
          </a:xfrm>
          <a:prstGeom prst="rect">
            <a:avLst/>
          </a:prstGeom>
          <a:noFill/>
        </p:spPr>
      </p:pic>
      <p:pic>
        <p:nvPicPr>
          <p:cNvPr id="2054" name="Picture 6" descr="http://www.15head.org/g/henry_titl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533400"/>
            <a:ext cx="2743200" cy="15176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0" y="2286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Here are portraits of Henry’s six wives</a:t>
            </a:r>
          </a:p>
        </p:txBody>
      </p:sp>
    </p:spTree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1.bp.blogspot.com/-2q1YQJk28dE/Taz3ypy6WLI/AAAAAAAACLI/DgTffL8VV-0/s1600/free-easter-powerpoint-background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243512"/>
            <a:ext cx="5181600" cy="6370975"/>
          </a:xfrm>
          <a:prstGeom prst="rect">
            <a:avLst/>
          </a:prstGeom>
          <a:solidFill>
            <a:srgbClr val="B05800"/>
          </a:solidFill>
          <a:ln w="57150">
            <a:solidFill>
              <a:srgbClr val="FFFF99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>
                <a:solidFill>
                  <a:srgbClr val="FFFF99"/>
                </a:solidFill>
              </a:rPr>
              <a:t>Elizabeth </a:t>
            </a:r>
            <a:r>
              <a:rPr lang="en-US" sz="2400" dirty="0">
                <a:solidFill>
                  <a:srgbClr val="FFFF99"/>
                </a:solidFill>
              </a:rPr>
              <a:t>brought about religious reforms – called the </a:t>
            </a:r>
            <a:r>
              <a:rPr lang="en-US" sz="2400" b="1" u="sng" dirty="0">
                <a:solidFill>
                  <a:srgbClr val="FFFF99"/>
                </a:solidFill>
              </a:rPr>
              <a:t>Elizabethan Settlement</a:t>
            </a:r>
          </a:p>
          <a:p>
            <a:endParaRPr lang="en-US" sz="2400" dirty="0">
              <a:solidFill>
                <a:srgbClr val="FFFF99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It was a </a:t>
            </a:r>
            <a:r>
              <a:rPr lang="en-US" sz="2400" b="1" u="sng" dirty="0">
                <a:solidFill>
                  <a:schemeClr val="bg1"/>
                </a:solidFill>
              </a:rPr>
              <a:t>compromise </a:t>
            </a:r>
            <a:r>
              <a:rPr lang="en-US" sz="2400" dirty="0">
                <a:solidFill>
                  <a:schemeClr val="bg1"/>
                </a:solidFill>
              </a:rPr>
              <a:t>– </a:t>
            </a:r>
            <a:r>
              <a:rPr lang="en-US" sz="2400" u="sng" dirty="0">
                <a:solidFill>
                  <a:schemeClr val="bg1"/>
                </a:solidFill>
              </a:rPr>
              <a:t>acceptable middle ground</a:t>
            </a:r>
          </a:p>
          <a:p>
            <a:endParaRPr lang="en-US" sz="2400" u="sng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FFFF99"/>
                </a:solidFill>
              </a:rPr>
              <a:t>Preserved Catholic practices  (used in Anglican Church, Church of England)</a:t>
            </a:r>
          </a:p>
          <a:p>
            <a:endParaRPr lang="en-US" sz="2400" dirty="0">
              <a:solidFill>
                <a:srgbClr val="FFFF99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She was not supreme religious leader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FFFF99"/>
                </a:solidFill>
              </a:rPr>
              <a:t>Replaced Latin with English (vernacular) for church services</a:t>
            </a:r>
          </a:p>
          <a:p>
            <a:endParaRPr lang="en-US" sz="2400" dirty="0">
              <a:solidFill>
                <a:srgbClr val="FFFF99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Prevented religious wars that plagued the rest of Europe</a:t>
            </a:r>
          </a:p>
        </p:txBody>
      </p:sp>
      <p:pic>
        <p:nvPicPr>
          <p:cNvPr id="9218" name="Picture 2" descr="http://t1.gstatic.com/images?q=tbn:ANd9GcQJ-g1vN-eDCazB1bJKVDZd-kY6Pfz6ooAbN7X3LpBquGaTE7eymtVNvH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81000"/>
            <a:ext cx="2633505" cy="3886200"/>
          </a:xfrm>
          <a:prstGeom prst="rect">
            <a:avLst/>
          </a:prstGeom>
          <a:noFill/>
        </p:spPr>
      </p:pic>
      <p:pic>
        <p:nvPicPr>
          <p:cNvPr id="9220" name="Picture 4" descr="http://rtbp.files.wordpress.com/2010/08/bcp002.jpg?w=300&amp;h=19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4419600"/>
            <a:ext cx="3047998" cy="19812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background4christian.com/wp-content/uploads/2009/08/light-candle-in-darkness-300x2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3048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FFFF99"/>
                </a:solidFill>
              </a:rPr>
              <a:t>The Catholic Reformation </a:t>
            </a:r>
            <a:r>
              <a:rPr lang="en-US" sz="2800" dirty="0">
                <a:solidFill>
                  <a:srgbClr val="FFFF99"/>
                </a:solidFill>
              </a:rPr>
              <a:t> </a:t>
            </a:r>
            <a:r>
              <a:rPr lang="en-US" sz="2200" dirty="0">
                <a:solidFill>
                  <a:srgbClr val="FFFF99"/>
                </a:solidFill>
              </a:rPr>
              <a:t>(a.k.a. Catholic Counter-Reformation)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990600"/>
            <a:ext cx="5715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i="1" dirty="0">
                <a:solidFill>
                  <a:schemeClr val="bg1"/>
                </a:solidFill>
              </a:rPr>
              <a:t>1530s &amp; 1540s: Pope tries to revive authority of  Church,  stop Protestant Reformation</a:t>
            </a:r>
          </a:p>
          <a:p>
            <a:pPr>
              <a:buFont typeface="Arial" pitchFamily="34" charset="0"/>
              <a:buChar char="•"/>
            </a:pPr>
            <a:r>
              <a:rPr lang="en-US" sz="2400" i="1" dirty="0">
                <a:solidFill>
                  <a:schemeClr val="bg1"/>
                </a:solidFill>
              </a:rPr>
              <a:t>Tried ending corruption within Catholic Church</a:t>
            </a:r>
          </a:p>
          <a:p>
            <a:br>
              <a:rPr lang="en-US" sz="2400" dirty="0">
                <a:solidFill>
                  <a:srgbClr val="FFFF99"/>
                </a:solidFill>
              </a:rPr>
            </a:br>
            <a:r>
              <a:rPr lang="en-US" sz="2400" b="1" u="sng" dirty="0">
                <a:solidFill>
                  <a:srgbClr val="FFFF00"/>
                </a:solidFill>
              </a:rPr>
              <a:t>The Council of Trent </a:t>
            </a:r>
            <a:r>
              <a:rPr lang="en-US" sz="2400" dirty="0">
                <a:solidFill>
                  <a:srgbClr val="FFFF99"/>
                </a:solidFill>
              </a:rPr>
              <a:t>(1545) -  met for 20 years – decided: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solidFill>
                  <a:srgbClr val="FFFF99"/>
                </a:solidFill>
              </a:rPr>
              <a:t>Salvation comes through faith &amp; good works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solidFill>
                  <a:srgbClr val="FFFF99"/>
                </a:solidFill>
              </a:rPr>
              <a:t>Bible is only 1 source for truth,            not only source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solidFill>
                  <a:srgbClr val="FFFF99"/>
                </a:solidFill>
              </a:rPr>
              <a:t>Punishments for abuses in clergy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solidFill>
                  <a:srgbClr val="FFFF99"/>
                </a:solidFill>
              </a:rPr>
              <a:t>Empowered </a:t>
            </a:r>
            <a:r>
              <a:rPr lang="en-US" sz="2400" b="1" u="sng" dirty="0">
                <a:solidFill>
                  <a:srgbClr val="FFFF00"/>
                </a:solidFill>
              </a:rPr>
              <a:t>The Inquisition</a:t>
            </a:r>
          </a:p>
        </p:txBody>
      </p:sp>
      <p:pic>
        <p:nvPicPr>
          <p:cNvPr id="2" name="Picture 2" descr="http://cdn.theresurgence.com/files/2011/09/21/trentbig.jpg?13166696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4648200"/>
            <a:ext cx="3548418" cy="1981200"/>
          </a:xfrm>
          <a:prstGeom prst="rect">
            <a:avLst/>
          </a:prstGeom>
          <a:noFill/>
        </p:spPr>
      </p:pic>
      <p:pic>
        <p:nvPicPr>
          <p:cNvPr id="7172" name="Picture 4" descr="http://t2.gstatic.com/images?q=tbn:ANd9GcTTktpAY0fKMZN3dOeScxbb72TWj_COvMOkdAatW5mwhwinvNKlOvUdx1L3O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1" y="914400"/>
            <a:ext cx="1371600" cy="1553614"/>
          </a:xfrm>
          <a:prstGeom prst="rect">
            <a:avLst/>
          </a:prstGeom>
          <a:noFill/>
        </p:spPr>
      </p:pic>
      <p:pic>
        <p:nvPicPr>
          <p:cNvPr id="7174" name="Picture 6" descr="http://books.gigaimg.com/avaxhome/8e/66/0011668e_medium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0" y="914400"/>
            <a:ext cx="889000" cy="13335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ree-power-point-templates.com/wp-content/uploads/2010/05/617_exam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-228600" y="228600"/>
            <a:ext cx="44196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3600" b="1" i="1" u="sng" dirty="0">
                <a:solidFill>
                  <a:srgbClr val="F6A400"/>
                </a:solidFill>
              </a:rPr>
              <a:t>The Inquisition</a:t>
            </a:r>
          </a:p>
          <a:p>
            <a:pPr lvl="2">
              <a:buFont typeface="Arial" pitchFamily="34" charset="0"/>
              <a:buChar char="•"/>
            </a:pPr>
            <a:endParaRPr lang="en-US" sz="2400" dirty="0">
              <a:solidFill>
                <a:srgbClr val="FFFF99"/>
              </a:solidFill>
            </a:endParaRPr>
          </a:p>
          <a:p>
            <a:pPr lvl="2">
              <a:buFont typeface="Arial" pitchFamily="34" charset="0"/>
              <a:buChar char="•"/>
            </a:pPr>
            <a:r>
              <a:rPr lang="en-US" sz="2400" dirty="0">
                <a:solidFill>
                  <a:srgbClr val="FFFF99"/>
                </a:solidFill>
              </a:rPr>
              <a:t>Secret Church court used torture &amp; execution for supposed heretics (many were completely innocent)</a:t>
            </a:r>
          </a:p>
          <a:p>
            <a:pPr lvl="2">
              <a:buFont typeface="Arial" pitchFamily="34" charset="0"/>
              <a:buChar char="•"/>
            </a:pPr>
            <a:endParaRPr lang="en-US" sz="2400" dirty="0">
              <a:solidFill>
                <a:srgbClr val="FFFF99"/>
              </a:solidFill>
            </a:endParaRPr>
          </a:p>
          <a:p>
            <a:pPr lvl="2">
              <a:buFont typeface="Arial" pitchFamily="34" charset="0"/>
              <a:buChar char="•"/>
            </a:pPr>
            <a:r>
              <a:rPr lang="en-US" sz="2400" dirty="0">
                <a:solidFill>
                  <a:srgbClr val="FFFF99"/>
                </a:solidFill>
              </a:rPr>
              <a:t>Had list of immoral &amp; irreligious books (i.e.; Luther &amp; Calvin, Petrarch &amp; other humanists)</a:t>
            </a:r>
          </a:p>
        </p:txBody>
      </p:sp>
      <p:pic>
        <p:nvPicPr>
          <p:cNvPr id="5122" name="Picture 2" descr="http://upload.wikimedia.org/wikipedia/commons/0/0a/Nuremberg_Chronicle_f_230v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505200"/>
            <a:ext cx="3909916" cy="2971800"/>
          </a:xfrm>
          <a:prstGeom prst="rect">
            <a:avLst/>
          </a:prstGeom>
          <a:noFill/>
        </p:spPr>
      </p:pic>
      <p:pic>
        <p:nvPicPr>
          <p:cNvPr id="5128" name="Picture 8" descr="http://3.bp.blogspot.com/_2RB3EXQCJPY/TPJt29PNavI/AAAAAAAABI0/khDkwZNIJw0/s1600/inquisition2_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371600"/>
            <a:ext cx="2590800" cy="1926337"/>
          </a:xfrm>
          <a:prstGeom prst="rect">
            <a:avLst/>
          </a:prstGeom>
          <a:noFill/>
        </p:spPr>
      </p:pic>
      <p:pic>
        <p:nvPicPr>
          <p:cNvPr id="8" name="Picture 6" descr="http://theloveforhistory.com/wp-content/uploads/2011/06/tumblr_let5puwqdm1qdmjsfo1_500.jpg?w=3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1" y="304800"/>
            <a:ext cx="2209799" cy="1458467"/>
          </a:xfrm>
          <a:prstGeom prst="rect">
            <a:avLst/>
          </a:prstGeom>
          <a:noFill/>
        </p:spPr>
      </p:pic>
      <p:pic>
        <p:nvPicPr>
          <p:cNvPr id="5130" name="Picture 10" descr="http://www.emeraldecocity.com/Pictures/The%20Inquisiti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4419600"/>
            <a:ext cx="1128252" cy="19431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3457</TotalTime>
  <Words>674</Words>
  <Application>Microsoft Office PowerPoint</Application>
  <PresentationFormat>On-screen Show (4:3)</PresentationFormat>
  <Paragraphs>101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Book Antiqua</vt:lpstr>
      <vt:lpstr>Calibri</vt:lpstr>
      <vt:lpstr>Lucida Calligraphy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kharrington</dc:creator>
  <cp:lastModifiedBy>Kathleen D. Harrington</cp:lastModifiedBy>
  <cp:revision>118</cp:revision>
  <cp:lastPrinted>2019-01-09T13:59:23Z</cp:lastPrinted>
  <dcterms:created xsi:type="dcterms:W3CDTF">2012-11-04T20:30:25Z</dcterms:created>
  <dcterms:modified xsi:type="dcterms:W3CDTF">2020-01-09T15:36:42Z</dcterms:modified>
</cp:coreProperties>
</file>